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57" r:id="rId5"/>
    <p:sldId id="275" r:id="rId6"/>
    <p:sldId id="258" r:id="rId7"/>
    <p:sldId id="274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47" autoAdjust="0"/>
    <p:restoredTop sz="94660"/>
  </p:normalViewPr>
  <p:slideViewPr>
    <p:cSldViewPr>
      <p:cViewPr varScale="1">
        <p:scale>
          <a:sx n="54" d="100"/>
          <a:sy n="54" d="100"/>
        </p:scale>
        <p:origin x="-816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A669697-45B6-409F-A9FA-701984540A85}" type="datetimeFigureOut">
              <a:rPr lang="en-AU" smtClean="0"/>
              <a:t>21/09/2011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7A8416-9BB7-444C-BF6B-10E57BB6B42E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1916832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Text Response:</a:t>
            </a:r>
            <a:br>
              <a:rPr lang="en-AU" sz="8000" dirty="0" smtClean="0">
                <a:latin typeface="Algerian" pitchFamily="82" charset="0"/>
              </a:rPr>
            </a:br>
            <a:r>
              <a:rPr lang="en-AU" sz="11100" dirty="0" smtClean="0">
                <a:latin typeface="Algerian" pitchFamily="82" charset="0"/>
              </a:rPr>
              <a:t>Ransom</a:t>
            </a:r>
            <a:endParaRPr lang="en-AU" sz="111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7406640" cy="280831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AU" sz="10000" dirty="0" smtClean="0">
                <a:latin typeface="Dutch &amp; Harley" pitchFamily="2" charset="0"/>
              </a:rPr>
              <a:t>Interactive</a:t>
            </a:r>
          </a:p>
          <a:p>
            <a:pPr algn="ctr"/>
            <a:r>
              <a:rPr lang="en-AU" sz="10000" dirty="0" smtClean="0">
                <a:latin typeface="Dutch &amp; Harley" pitchFamily="2" charset="0"/>
              </a:rPr>
              <a:t>Revision</a:t>
            </a:r>
            <a:endParaRPr lang="en-AU" sz="10000" dirty="0">
              <a:latin typeface="Dutch &amp; Harle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113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err="1" smtClean="0">
                <a:latin typeface="Algerian" pitchFamily="82" charset="0"/>
              </a:rPr>
              <a:t>Somax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340768"/>
            <a:ext cx="7818072" cy="5328592"/>
          </a:xfrm>
        </p:spPr>
        <p:txBody>
          <a:bodyPr/>
          <a:lstStyle/>
          <a:p>
            <a:r>
              <a:rPr lang="en-US" sz="3600" dirty="0" smtClean="0">
                <a:latin typeface="AR CENA" pitchFamily="2" charset="0"/>
              </a:rPr>
              <a:t>representative </a:t>
            </a:r>
            <a:r>
              <a:rPr lang="en-US" sz="3600" dirty="0">
                <a:latin typeface="AR CENA" pitchFamily="2" charset="0"/>
              </a:rPr>
              <a:t>of the ‘common man’ in </a:t>
            </a:r>
            <a:r>
              <a:rPr lang="en-US" sz="3600" i="1" dirty="0" smtClean="0">
                <a:latin typeface="AR CENA" pitchFamily="2" charset="0"/>
              </a:rPr>
              <a:t>Ransom</a:t>
            </a:r>
            <a:r>
              <a:rPr lang="en-US" sz="3600" dirty="0" smtClean="0">
                <a:latin typeface="AR CENA" pitchFamily="2" charset="0"/>
              </a:rPr>
              <a:t> </a:t>
            </a:r>
          </a:p>
          <a:p>
            <a:r>
              <a:rPr lang="en-US" sz="3600" dirty="0" smtClean="0">
                <a:latin typeface="AR CENA" pitchFamily="2" charset="0"/>
              </a:rPr>
              <a:t>chosen </a:t>
            </a:r>
            <a:r>
              <a:rPr lang="en-US" sz="3600" dirty="0">
                <a:latin typeface="AR CENA" pitchFamily="2" charset="0"/>
              </a:rPr>
              <a:t>to escort </a:t>
            </a:r>
            <a:r>
              <a:rPr lang="en-US" sz="3600" dirty="0" err="1">
                <a:latin typeface="AR CENA" pitchFamily="2" charset="0"/>
              </a:rPr>
              <a:t>Priam</a:t>
            </a:r>
            <a:r>
              <a:rPr lang="en-US" sz="3600" dirty="0">
                <a:latin typeface="AR CENA" pitchFamily="2" charset="0"/>
              </a:rPr>
              <a:t> to </a:t>
            </a:r>
            <a:r>
              <a:rPr lang="en-US" sz="3600" dirty="0" smtClean="0">
                <a:latin typeface="AR CENA" pitchFamily="2" charset="0"/>
              </a:rPr>
              <a:t>Achilles</a:t>
            </a:r>
          </a:p>
          <a:p>
            <a:r>
              <a:rPr lang="en-US" sz="3600" dirty="0">
                <a:latin typeface="AR CENA" pitchFamily="2" charset="0"/>
              </a:rPr>
              <a:t>often engages in useless chatter and performs daily activities in a way that is foreign to the </a:t>
            </a:r>
            <a:r>
              <a:rPr lang="en-US" sz="3600" dirty="0" smtClean="0">
                <a:latin typeface="AR CENA" pitchFamily="2" charset="0"/>
              </a:rPr>
              <a:t>king</a:t>
            </a:r>
          </a:p>
          <a:p>
            <a:r>
              <a:rPr lang="en-US" sz="3600" dirty="0">
                <a:latin typeface="AR CENA" pitchFamily="2" charset="0"/>
              </a:rPr>
              <a:t>his great deal of affection for his daughter-in-law and granddaughter teaches </a:t>
            </a:r>
            <a:r>
              <a:rPr lang="en-US" sz="3600" dirty="0" err="1">
                <a:latin typeface="AR CENA" pitchFamily="2" charset="0"/>
              </a:rPr>
              <a:t>Priam</a:t>
            </a:r>
            <a:r>
              <a:rPr lang="en-US" sz="3600" dirty="0">
                <a:latin typeface="AR CENA" pitchFamily="2" charset="0"/>
              </a:rPr>
              <a:t> about love, family and </a:t>
            </a:r>
            <a:r>
              <a:rPr lang="en-US" sz="3600" dirty="0" smtClean="0">
                <a:latin typeface="AR CENA" pitchFamily="2" charset="0"/>
              </a:rPr>
              <a:t>life</a:t>
            </a:r>
            <a:endParaRPr lang="en-AU" sz="36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9597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Beauty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4933528"/>
          </a:xfrm>
        </p:spPr>
        <p:txBody>
          <a:bodyPr/>
          <a:lstStyle/>
          <a:p>
            <a:r>
              <a:rPr lang="en-US" sz="5400" dirty="0" err="1">
                <a:latin typeface="AR CENA" pitchFamily="2" charset="0"/>
              </a:rPr>
              <a:t>Somax’s</a:t>
            </a:r>
            <a:r>
              <a:rPr lang="en-US" sz="5400" dirty="0">
                <a:latin typeface="AR CENA" pitchFamily="2" charset="0"/>
              </a:rPr>
              <a:t> </a:t>
            </a:r>
            <a:r>
              <a:rPr lang="en-US" sz="5400" dirty="0" err="1">
                <a:latin typeface="AR CENA" pitchFamily="2" charset="0"/>
              </a:rPr>
              <a:t>favourite</a:t>
            </a:r>
            <a:r>
              <a:rPr lang="en-US" sz="5400" dirty="0">
                <a:latin typeface="AR CENA" pitchFamily="2" charset="0"/>
              </a:rPr>
              <a:t> </a:t>
            </a:r>
            <a:r>
              <a:rPr lang="en-US" sz="5400" dirty="0" smtClean="0">
                <a:latin typeface="AR CENA" pitchFamily="2" charset="0"/>
              </a:rPr>
              <a:t>mule </a:t>
            </a:r>
          </a:p>
          <a:p>
            <a:r>
              <a:rPr lang="en-US" sz="5400" dirty="0">
                <a:latin typeface="AR CENA" pitchFamily="2" charset="0"/>
              </a:rPr>
              <a:t>accompanies </a:t>
            </a:r>
            <a:r>
              <a:rPr lang="en-US" sz="5400" dirty="0" err="1">
                <a:latin typeface="AR CENA" pitchFamily="2" charset="0"/>
              </a:rPr>
              <a:t>Priam</a:t>
            </a:r>
            <a:r>
              <a:rPr lang="en-US" sz="5400" dirty="0">
                <a:latin typeface="AR CENA" pitchFamily="2" charset="0"/>
              </a:rPr>
              <a:t> and </a:t>
            </a:r>
            <a:r>
              <a:rPr lang="en-US" sz="5400" dirty="0" err="1">
                <a:latin typeface="AR CENA" pitchFamily="2" charset="0"/>
              </a:rPr>
              <a:t>Somax</a:t>
            </a:r>
            <a:r>
              <a:rPr lang="en-US" sz="5400" dirty="0">
                <a:latin typeface="AR CENA" pitchFamily="2" charset="0"/>
              </a:rPr>
              <a:t> on their journey to the Greek camp where Achilles’ </a:t>
            </a:r>
            <a:r>
              <a:rPr lang="en-US" sz="5400" dirty="0" smtClean="0">
                <a:latin typeface="AR CENA" pitchFamily="2" charset="0"/>
              </a:rPr>
              <a:t>resides</a:t>
            </a:r>
            <a:endParaRPr lang="en-AU" sz="54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860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Shock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/>
          <a:lstStyle/>
          <a:p>
            <a:r>
              <a:rPr lang="en-US" sz="6600" dirty="0" err="1">
                <a:latin typeface="AR CENA" pitchFamily="2" charset="0"/>
              </a:rPr>
              <a:t>Somax’s</a:t>
            </a:r>
            <a:r>
              <a:rPr lang="en-US" sz="6600" dirty="0">
                <a:latin typeface="AR CENA" pitchFamily="2" charset="0"/>
              </a:rPr>
              <a:t> other mule who carries the cart to Achilles’ </a:t>
            </a:r>
            <a:r>
              <a:rPr lang="en-US" sz="6600" dirty="0" smtClean="0">
                <a:latin typeface="AR CENA" pitchFamily="2" charset="0"/>
              </a:rPr>
              <a:t>camp</a:t>
            </a:r>
            <a:endParaRPr lang="en-AU" sz="6600" dirty="0">
              <a:latin typeface="AR CENA" pitchFamily="2" charset="0"/>
            </a:endParaRPr>
          </a:p>
          <a:p>
            <a:pPr marL="82296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7230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Hecuba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47800"/>
            <a:ext cx="8028384" cy="4800600"/>
          </a:xfrm>
        </p:spPr>
        <p:txBody>
          <a:bodyPr>
            <a:normAutofit lnSpcReduction="10000"/>
          </a:bodyPr>
          <a:lstStyle/>
          <a:p>
            <a:r>
              <a:rPr lang="en-US" sz="4400" dirty="0" err="1">
                <a:latin typeface="AR CENA" pitchFamily="2" charset="0"/>
              </a:rPr>
              <a:t>Priam’s</a:t>
            </a:r>
            <a:r>
              <a:rPr lang="en-US" sz="4400" dirty="0">
                <a:latin typeface="AR CENA" pitchFamily="2" charset="0"/>
              </a:rPr>
              <a:t> beloved wife and mother of </a:t>
            </a:r>
            <a:r>
              <a:rPr lang="en-US" sz="4400" dirty="0" smtClean="0">
                <a:latin typeface="AR CENA" pitchFamily="2" charset="0"/>
              </a:rPr>
              <a:t>Hector</a:t>
            </a:r>
          </a:p>
          <a:p>
            <a:r>
              <a:rPr lang="en-US" sz="4400" dirty="0">
                <a:latin typeface="AR CENA" pitchFamily="2" charset="0"/>
              </a:rPr>
              <a:t>initially uncertain of </a:t>
            </a:r>
            <a:r>
              <a:rPr lang="en-US" sz="4400" dirty="0" err="1">
                <a:latin typeface="AR CENA" pitchFamily="2" charset="0"/>
              </a:rPr>
              <a:t>Priam’s</a:t>
            </a:r>
            <a:r>
              <a:rPr lang="en-US" sz="4400" dirty="0">
                <a:latin typeface="AR CENA" pitchFamily="2" charset="0"/>
              </a:rPr>
              <a:t> vision to save </a:t>
            </a:r>
            <a:r>
              <a:rPr lang="en-US" sz="4400" dirty="0" smtClean="0">
                <a:latin typeface="AR CENA" pitchFamily="2" charset="0"/>
              </a:rPr>
              <a:t>Hector </a:t>
            </a:r>
          </a:p>
          <a:p>
            <a:r>
              <a:rPr lang="en-US" sz="4400" dirty="0">
                <a:latin typeface="AR CENA" pitchFamily="2" charset="0"/>
              </a:rPr>
              <a:t>urges </a:t>
            </a:r>
            <a:r>
              <a:rPr lang="en-US" sz="4400" dirty="0" err="1" smtClean="0">
                <a:latin typeface="AR CENA" pitchFamily="2" charset="0"/>
              </a:rPr>
              <a:t>Priam</a:t>
            </a:r>
            <a:r>
              <a:rPr lang="en-US" sz="4400" dirty="0" smtClean="0">
                <a:latin typeface="AR CENA" pitchFamily="2" charset="0"/>
              </a:rPr>
              <a:t> to </a:t>
            </a:r>
            <a:r>
              <a:rPr lang="en-US" sz="4400" dirty="0">
                <a:latin typeface="AR CENA" pitchFamily="2" charset="0"/>
              </a:rPr>
              <a:t>first share his plan with their family and the kingdom’s council before he </a:t>
            </a:r>
            <a:r>
              <a:rPr lang="en-US" sz="4400" dirty="0" smtClean="0">
                <a:latin typeface="AR CENA" pitchFamily="2" charset="0"/>
              </a:rPr>
              <a:t>departs   </a:t>
            </a:r>
            <a:endParaRPr lang="en-AU" sz="4400" dirty="0">
              <a:latin typeface="AR CENA" pitchFamily="2" charset="0"/>
            </a:endParaRPr>
          </a:p>
          <a:p>
            <a:pPr marL="82296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6256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Hector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err="1">
                <a:latin typeface="AR CENA" pitchFamily="2" charset="0"/>
              </a:rPr>
              <a:t>Priam’s</a:t>
            </a:r>
            <a:r>
              <a:rPr lang="en-US" sz="5400" dirty="0">
                <a:latin typeface="AR CENA" pitchFamily="2" charset="0"/>
              </a:rPr>
              <a:t> son and also the leader of the Trojan </a:t>
            </a:r>
            <a:r>
              <a:rPr lang="en-US" sz="5400" dirty="0" smtClean="0">
                <a:latin typeface="AR CENA" pitchFamily="2" charset="0"/>
              </a:rPr>
              <a:t>army </a:t>
            </a:r>
          </a:p>
          <a:p>
            <a:r>
              <a:rPr lang="en-US" sz="5400" dirty="0">
                <a:latin typeface="AR CENA" pitchFamily="2" charset="0"/>
              </a:rPr>
              <a:t>He is kind, brave and noble without any cruel </a:t>
            </a:r>
            <a:r>
              <a:rPr lang="en-US" sz="5400" dirty="0" smtClean="0">
                <a:latin typeface="AR CENA" pitchFamily="2" charset="0"/>
              </a:rPr>
              <a:t>intentions</a:t>
            </a:r>
          </a:p>
          <a:p>
            <a:r>
              <a:rPr lang="en-US" sz="5400" dirty="0">
                <a:latin typeface="AR CENA" pitchFamily="2" charset="0"/>
              </a:rPr>
              <a:t>kills </a:t>
            </a:r>
            <a:r>
              <a:rPr lang="en-US" sz="5400" dirty="0" err="1" smtClean="0">
                <a:latin typeface="AR CENA" pitchFamily="2" charset="0"/>
              </a:rPr>
              <a:t>Patroclus</a:t>
            </a:r>
            <a:r>
              <a:rPr lang="en-US" sz="5400" dirty="0" smtClean="0">
                <a:latin typeface="AR CENA" pitchFamily="2" charset="0"/>
              </a:rPr>
              <a:t> </a:t>
            </a:r>
          </a:p>
          <a:p>
            <a:pPr marL="82296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1807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620688"/>
            <a:ext cx="7498080" cy="796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900" dirty="0" err="1">
                <a:effectLst/>
                <a:latin typeface="Algerian" pitchFamily="82" charset="0"/>
              </a:rPr>
              <a:t>Neoptolemus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4800600"/>
          </a:xfrm>
        </p:spPr>
        <p:txBody>
          <a:bodyPr/>
          <a:lstStyle/>
          <a:p>
            <a:r>
              <a:rPr lang="en-US" sz="4800" dirty="0">
                <a:latin typeface="AR CENA" pitchFamily="2" charset="0"/>
              </a:rPr>
              <a:t>is Achilles’ </a:t>
            </a:r>
            <a:r>
              <a:rPr lang="en-US" sz="4800" dirty="0" smtClean="0">
                <a:latin typeface="AR CENA" pitchFamily="2" charset="0"/>
              </a:rPr>
              <a:t>son </a:t>
            </a:r>
          </a:p>
          <a:p>
            <a:r>
              <a:rPr lang="en-US" sz="4800" dirty="0" smtClean="0">
                <a:latin typeface="AR CENA" pitchFamily="2" charset="0"/>
              </a:rPr>
              <a:t>makes </a:t>
            </a:r>
            <a:r>
              <a:rPr lang="en-US" sz="4800" dirty="0">
                <a:latin typeface="AR CENA" pitchFamily="2" charset="0"/>
              </a:rPr>
              <a:t>his first appearance at the end of the novel where he savagely slaughters an old and defenseless </a:t>
            </a:r>
            <a:r>
              <a:rPr lang="en-US" sz="4800" dirty="0" err="1">
                <a:latin typeface="AR CENA" pitchFamily="2" charset="0"/>
              </a:rPr>
              <a:t>Priam</a:t>
            </a:r>
            <a:r>
              <a:rPr lang="en-US" sz="4800" dirty="0">
                <a:latin typeface="AR CENA" pitchFamily="2" charset="0"/>
              </a:rPr>
              <a:t> in an effort to avenge his father’s </a:t>
            </a:r>
            <a:r>
              <a:rPr lang="en-US" sz="4800" dirty="0" smtClean="0">
                <a:latin typeface="AR CENA" pitchFamily="2" charset="0"/>
              </a:rPr>
              <a:t>death</a:t>
            </a:r>
            <a:endParaRPr lang="en-AU" sz="48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628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Themes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62088" cy="4979640"/>
          </a:xfrm>
        </p:spPr>
        <p:txBody>
          <a:bodyPr>
            <a:noAutofit/>
          </a:bodyPr>
          <a:lstStyle/>
          <a:p>
            <a:r>
              <a:rPr lang="en-AU" sz="7200" dirty="0" smtClean="0">
                <a:latin typeface="AR DELANEY" pitchFamily="2" charset="0"/>
              </a:rPr>
              <a:t>Write down some of the themes represented in Ransom.</a:t>
            </a:r>
            <a:endParaRPr lang="en-AU" sz="7200" dirty="0">
              <a:latin typeface="AR DELANE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03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 smtClean="0">
                <a:latin typeface="Algerian" pitchFamily="82" charset="0"/>
              </a:rPr>
              <a:t>Suggested Themes:</a:t>
            </a:r>
            <a:endParaRPr lang="en-AU" sz="54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7818072" cy="5051648"/>
          </a:xfrm>
        </p:spPr>
        <p:txBody>
          <a:bodyPr>
            <a:noAutofit/>
          </a:bodyPr>
          <a:lstStyle/>
          <a:p>
            <a:r>
              <a:rPr lang="en-AU" sz="4400" b="1" dirty="0">
                <a:latin typeface="AR CENA" pitchFamily="2" charset="0"/>
              </a:rPr>
              <a:t>Identity</a:t>
            </a:r>
            <a:endParaRPr lang="en-AU" sz="4400" dirty="0">
              <a:latin typeface="AR CENA" pitchFamily="2" charset="0"/>
            </a:endParaRPr>
          </a:p>
          <a:p>
            <a:pPr marL="82296" indent="0">
              <a:buNone/>
            </a:pPr>
            <a:r>
              <a:rPr lang="en-AU" sz="4400" dirty="0" smtClean="0">
                <a:latin typeface="AR CENA" pitchFamily="2" charset="0"/>
              </a:rPr>
              <a:t>	</a:t>
            </a:r>
            <a:r>
              <a:rPr lang="en-AU" sz="4400" dirty="0">
                <a:latin typeface="AR CENA" pitchFamily="2" charset="0"/>
              </a:rPr>
              <a:t>Ransom explores who we are and what </a:t>
            </a:r>
            <a:r>
              <a:rPr lang="en-AU" sz="4400" dirty="0" smtClean="0">
                <a:latin typeface="AR CENA" pitchFamily="2" charset="0"/>
              </a:rPr>
              <a:t>it </a:t>
            </a:r>
            <a:r>
              <a:rPr lang="en-AU" sz="4400" dirty="0">
                <a:latin typeface="AR CENA" pitchFamily="2" charset="0"/>
              </a:rPr>
              <a:t>means to have an identity. </a:t>
            </a:r>
            <a:r>
              <a:rPr lang="en-AU" sz="4400" dirty="0" err="1">
                <a:latin typeface="AR CENA" pitchFamily="2" charset="0"/>
              </a:rPr>
              <a:t>Priam</a:t>
            </a:r>
            <a:r>
              <a:rPr lang="en-AU" sz="4400" dirty="0">
                <a:latin typeface="AR CENA" pitchFamily="2" charset="0"/>
              </a:rPr>
              <a:t> has always viewed himself as a king. However, the death of Hector is a catalyst for </a:t>
            </a:r>
            <a:r>
              <a:rPr lang="en-AU" sz="4400" dirty="0" err="1">
                <a:latin typeface="AR CENA" pitchFamily="2" charset="0"/>
              </a:rPr>
              <a:t>Priam</a:t>
            </a:r>
            <a:r>
              <a:rPr lang="en-AU" sz="4400" dirty="0">
                <a:latin typeface="AR CENA" pitchFamily="2" charset="0"/>
              </a:rPr>
              <a:t> for he realises that he needs to become a ‘father</a:t>
            </a:r>
            <a:r>
              <a:rPr lang="en-AU" sz="4400" dirty="0" smtClean="0">
                <a:latin typeface="AR CENA" pitchFamily="2" charset="0"/>
              </a:rPr>
              <a:t>’.</a:t>
            </a:r>
            <a:endParaRPr lang="en-AU" sz="4400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28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 smtClean="0">
                <a:latin typeface="Algerian" pitchFamily="82" charset="0"/>
              </a:rPr>
              <a:t>Themes (continued)</a:t>
            </a:r>
            <a:endParaRPr lang="en-AU" sz="54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7818072" cy="5472608"/>
          </a:xfrm>
        </p:spPr>
        <p:txBody>
          <a:bodyPr>
            <a:normAutofit/>
          </a:bodyPr>
          <a:lstStyle/>
          <a:p>
            <a:r>
              <a:rPr lang="en-AU" sz="4000" dirty="0" err="1">
                <a:latin typeface="AR CENA" pitchFamily="2" charset="0"/>
              </a:rPr>
              <a:t>Somax</a:t>
            </a:r>
            <a:r>
              <a:rPr lang="en-AU" sz="4000" dirty="0">
                <a:latin typeface="AR CENA" pitchFamily="2" charset="0"/>
              </a:rPr>
              <a:t> is designated as the king’s herald, with the name </a:t>
            </a:r>
            <a:r>
              <a:rPr lang="en-AU" sz="4000" dirty="0" err="1">
                <a:latin typeface="AR CENA" pitchFamily="2" charset="0"/>
              </a:rPr>
              <a:t>Idaeus</a:t>
            </a:r>
            <a:r>
              <a:rPr lang="en-AU" sz="4000" dirty="0">
                <a:latin typeface="AR CENA" pitchFamily="2" charset="0"/>
              </a:rPr>
              <a:t>. He </a:t>
            </a:r>
            <a:r>
              <a:rPr lang="en-AU" sz="4000" dirty="0" smtClean="0">
                <a:latin typeface="AR CENA" pitchFamily="2" charset="0"/>
              </a:rPr>
              <a:t>notes </a:t>
            </a:r>
            <a:r>
              <a:rPr lang="en-AU" sz="4000" dirty="0">
                <a:latin typeface="AR CENA" pitchFamily="2" charset="0"/>
              </a:rPr>
              <a:t>his unhappiness with </a:t>
            </a:r>
            <a:r>
              <a:rPr lang="en-AU" sz="4000" dirty="0" smtClean="0">
                <a:latin typeface="AR CENA" pitchFamily="2" charset="0"/>
              </a:rPr>
              <a:t>this, </a:t>
            </a:r>
            <a:r>
              <a:rPr lang="en-AU" sz="4000" dirty="0">
                <a:latin typeface="AR CENA" pitchFamily="2" charset="0"/>
              </a:rPr>
              <a:t>since he is ‘</a:t>
            </a:r>
            <a:r>
              <a:rPr lang="en-AU" sz="4000" dirty="0" err="1">
                <a:latin typeface="AR CENA" pitchFamily="2" charset="0"/>
              </a:rPr>
              <a:t>Somax</a:t>
            </a:r>
            <a:r>
              <a:rPr lang="en-AU" sz="4000" dirty="0">
                <a:latin typeface="AR CENA" pitchFamily="2" charset="0"/>
              </a:rPr>
              <a:t>, not </a:t>
            </a:r>
            <a:r>
              <a:rPr lang="en-AU" sz="4000" dirty="0" err="1">
                <a:latin typeface="AR CENA" pitchFamily="2" charset="0"/>
              </a:rPr>
              <a:t>Idaeus</a:t>
            </a:r>
            <a:r>
              <a:rPr lang="en-AU" sz="4000" dirty="0" smtClean="0">
                <a:latin typeface="AR CENA" pitchFamily="2" charset="0"/>
              </a:rPr>
              <a:t>.’ The </a:t>
            </a:r>
            <a:r>
              <a:rPr lang="en-AU" sz="4000" dirty="0">
                <a:latin typeface="AR CENA" pitchFamily="2" charset="0"/>
              </a:rPr>
              <a:t>new </a:t>
            </a:r>
            <a:r>
              <a:rPr lang="en-AU" sz="4000" dirty="0" smtClean="0">
                <a:latin typeface="AR CENA" pitchFamily="2" charset="0"/>
              </a:rPr>
              <a:t>name </a:t>
            </a:r>
            <a:r>
              <a:rPr lang="en-AU" sz="4000" dirty="0">
                <a:latin typeface="AR CENA" pitchFamily="2" charset="0"/>
              </a:rPr>
              <a:t>strips him of </a:t>
            </a:r>
            <a:r>
              <a:rPr lang="en-AU" sz="4000" dirty="0" smtClean="0">
                <a:latin typeface="AR CENA" pitchFamily="2" charset="0"/>
              </a:rPr>
              <a:t>his </a:t>
            </a:r>
            <a:r>
              <a:rPr lang="en-AU" sz="4000" dirty="0">
                <a:latin typeface="AR CENA" pitchFamily="2" charset="0"/>
              </a:rPr>
              <a:t>identity</a:t>
            </a:r>
            <a:r>
              <a:rPr lang="en-AU" sz="4000" dirty="0" smtClean="0">
                <a:latin typeface="AR CENA" pitchFamily="2" charset="0"/>
              </a:rPr>
              <a:t>.  </a:t>
            </a:r>
            <a:r>
              <a:rPr lang="en-AU" sz="4000" dirty="0" err="1" smtClean="0">
                <a:latin typeface="AR CENA" pitchFamily="2" charset="0"/>
              </a:rPr>
              <a:t>Somax’s</a:t>
            </a:r>
            <a:r>
              <a:rPr lang="en-AU" sz="4000" dirty="0" smtClean="0">
                <a:latin typeface="AR CENA" pitchFamily="2" charset="0"/>
              </a:rPr>
              <a:t> </a:t>
            </a:r>
            <a:r>
              <a:rPr lang="en-AU" sz="4000" dirty="0">
                <a:latin typeface="AR CENA" pitchFamily="2" charset="0"/>
              </a:rPr>
              <a:t>confidence and pride in his identity is starkly contrasted with </a:t>
            </a:r>
            <a:r>
              <a:rPr lang="en-AU" sz="4000" dirty="0" err="1">
                <a:latin typeface="AR CENA" pitchFamily="2" charset="0"/>
              </a:rPr>
              <a:t>Priam’s</a:t>
            </a:r>
            <a:r>
              <a:rPr lang="en-AU" sz="4000" dirty="0">
                <a:latin typeface="AR CENA" pitchFamily="2" charset="0"/>
              </a:rPr>
              <a:t> pursuit for an identity transformation. </a:t>
            </a:r>
          </a:p>
        </p:txBody>
      </p:sp>
    </p:spTree>
    <p:extLst>
      <p:ext uri="{BB962C8B-B14F-4D97-AF65-F5344CB8AC3E}">
        <p14:creationId xmlns:p14="http://schemas.microsoft.com/office/powerpoint/2010/main" val="422705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>
                <a:latin typeface="Algerian" pitchFamily="82" charset="0"/>
              </a:rPr>
              <a:t>Themes (continued)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96752"/>
            <a:ext cx="8028384" cy="5051648"/>
          </a:xfrm>
        </p:spPr>
        <p:txBody>
          <a:bodyPr>
            <a:noAutofit/>
          </a:bodyPr>
          <a:lstStyle/>
          <a:p>
            <a:r>
              <a:rPr lang="en-AU" sz="4400" dirty="0" smtClean="0">
                <a:latin typeface="AR CENA" pitchFamily="2" charset="0"/>
              </a:rPr>
              <a:t>Change</a:t>
            </a:r>
          </a:p>
          <a:p>
            <a:pPr marL="82296" indent="0">
              <a:buNone/>
            </a:pPr>
            <a:r>
              <a:rPr lang="en-AU" sz="4400" dirty="0">
                <a:latin typeface="AR CENA" pitchFamily="2" charset="0"/>
              </a:rPr>
              <a:t>	Malouf demonstrates that it is never too late to change one’s ways. </a:t>
            </a:r>
            <a:r>
              <a:rPr lang="en-AU" sz="4400" dirty="0" err="1" smtClean="0">
                <a:latin typeface="AR CENA" pitchFamily="2" charset="0"/>
              </a:rPr>
              <a:t>Priam</a:t>
            </a:r>
            <a:r>
              <a:rPr lang="en-AU" sz="4400" dirty="0">
                <a:latin typeface="AR CENA" pitchFamily="2" charset="0"/>
              </a:rPr>
              <a:t> </a:t>
            </a:r>
            <a:r>
              <a:rPr lang="en-AU" sz="4400" dirty="0" smtClean="0">
                <a:latin typeface="AR CENA" pitchFamily="2" charset="0"/>
              </a:rPr>
              <a:t>is determined </a:t>
            </a:r>
            <a:r>
              <a:rPr lang="en-AU" sz="4400" dirty="0">
                <a:latin typeface="AR CENA" pitchFamily="2" charset="0"/>
              </a:rPr>
              <a:t>to change how he is </a:t>
            </a:r>
            <a:r>
              <a:rPr lang="en-AU" sz="4400" dirty="0" smtClean="0">
                <a:latin typeface="AR CENA" pitchFamily="2" charset="0"/>
              </a:rPr>
              <a:t>remembered - </a:t>
            </a:r>
            <a:r>
              <a:rPr lang="en-AU" sz="4400" dirty="0">
                <a:latin typeface="AR CENA" pitchFamily="2" charset="0"/>
              </a:rPr>
              <a:t>from just another king </a:t>
            </a:r>
            <a:r>
              <a:rPr lang="en-AU" sz="4400" dirty="0" smtClean="0">
                <a:latin typeface="AR CENA" pitchFamily="2" charset="0"/>
              </a:rPr>
              <a:t>to </a:t>
            </a:r>
            <a:r>
              <a:rPr lang="en-AU" sz="4400" dirty="0">
                <a:latin typeface="AR CENA" pitchFamily="2" charset="0"/>
              </a:rPr>
              <a:t>a hero who went to extraordinary lengths to regain his </a:t>
            </a:r>
            <a:r>
              <a:rPr lang="en-AU" sz="4400" dirty="0" smtClean="0">
                <a:latin typeface="AR CENA" pitchFamily="2" charset="0"/>
              </a:rPr>
              <a:t>child.</a:t>
            </a:r>
            <a:endParaRPr lang="en-AU" sz="4400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55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620688"/>
            <a:ext cx="7746064" cy="5904656"/>
          </a:xfrm>
        </p:spPr>
        <p:txBody>
          <a:bodyPr>
            <a:normAutofit/>
          </a:bodyPr>
          <a:lstStyle/>
          <a:p>
            <a:r>
              <a:rPr lang="en-AU" sz="4000" dirty="0" smtClean="0">
                <a:latin typeface="AR DELANEY" pitchFamily="2" charset="0"/>
              </a:rPr>
              <a:t>You will need to have a pen and paper to take part in this interactive revision on the text </a:t>
            </a:r>
            <a:r>
              <a:rPr lang="en-AU" sz="4000" i="1" dirty="0" smtClean="0">
                <a:latin typeface="AR DELANEY" pitchFamily="2" charset="0"/>
              </a:rPr>
              <a:t>ransom</a:t>
            </a:r>
            <a:r>
              <a:rPr lang="en-AU" sz="4000" dirty="0" smtClean="0">
                <a:latin typeface="AR DELANEY" pitchFamily="2" charset="0"/>
              </a:rPr>
              <a:t>, </a:t>
            </a:r>
          </a:p>
          <a:p>
            <a:pPr marL="82296" indent="0">
              <a:buNone/>
            </a:pPr>
            <a:r>
              <a:rPr lang="en-AU" sz="4000" dirty="0" smtClean="0">
                <a:latin typeface="AR DELANEY" pitchFamily="2" charset="0"/>
              </a:rPr>
              <a:t>by David Malouf</a:t>
            </a:r>
            <a:r>
              <a:rPr lang="en-AU" sz="4000" dirty="0" smtClean="0">
                <a:latin typeface="Dutch &amp; Harley" pitchFamily="2" charset="0"/>
              </a:rPr>
              <a:t>.……</a:t>
            </a:r>
            <a:endParaRPr lang="en-AU" sz="4000" dirty="0">
              <a:latin typeface="Dutch &amp; Harley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5994">
            <a:off x="5616402" y="2714667"/>
            <a:ext cx="2502204" cy="364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5694">
            <a:off x="2155768" y="3932025"/>
            <a:ext cx="2421479" cy="260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986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>
                <a:latin typeface="Algerian" pitchFamily="82" charset="0"/>
              </a:rPr>
              <a:t>Themes (continued)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62088" cy="4979640"/>
          </a:xfrm>
        </p:spPr>
        <p:txBody>
          <a:bodyPr>
            <a:noAutofit/>
          </a:bodyPr>
          <a:lstStyle/>
          <a:p>
            <a:r>
              <a:rPr lang="en-AU" sz="4800" dirty="0">
                <a:latin typeface="AR CENA" pitchFamily="2" charset="0"/>
              </a:rPr>
              <a:t>Although Achilles is driven by hatred and anger after </a:t>
            </a:r>
            <a:r>
              <a:rPr lang="en-AU" sz="4800" dirty="0" err="1">
                <a:latin typeface="AR CENA" pitchFamily="2" charset="0"/>
              </a:rPr>
              <a:t>Patroclus</a:t>
            </a:r>
            <a:r>
              <a:rPr lang="en-AU" sz="4800" dirty="0">
                <a:latin typeface="AR CENA" pitchFamily="2" charset="0"/>
              </a:rPr>
              <a:t>’ death, </a:t>
            </a:r>
            <a:r>
              <a:rPr lang="en-AU" sz="4800" dirty="0" smtClean="0">
                <a:latin typeface="AR CENA" pitchFamily="2" charset="0"/>
              </a:rPr>
              <a:t>as with </a:t>
            </a:r>
            <a:r>
              <a:rPr lang="en-AU" sz="4800" dirty="0" err="1" smtClean="0">
                <a:latin typeface="AR CENA" pitchFamily="2" charset="0"/>
              </a:rPr>
              <a:t>Priam</a:t>
            </a:r>
            <a:r>
              <a:rPr lang="en-AU" sz="4800" dirty="0" smtClean="0">
                <a:latin typeface="AR CENA" pitchFamily="2" charset="0"/>
              </a:rPr>
              <a:t>, </a:t>
            </a:r>
            <a:r>
              <a:rPr lang="en-AU" sz="4800" dirty="0">
                <a:latin typeface="AR CENA" pitchFamily="2" charset="0"/>
              </a:rPr>
              <a:t>he manages to change his ways. He is touched by </a:t>
            </a:r>
            <a:r>
              <a:rPr lang="en-AU" sz="4800" dirty="0" err="1">
                <a:latin typeface="AR CENA" pitchFamily="2" charset="0"/>
              </a:rPr>
              <a:t>Priam’s</a:t>
            </a:r>
            <a:r>
              <a:rPr lang="en-AU" sz="4800" dirty="0">
                <a:latin typeface="AR CENA" pitchFamily="2" charset="0"/>
              </a:rPr>
              <a:t> </a:t>
            </a:r>
            <a:r>
              <a:rPr lang="en-AU" sz="4800" dirty="0" smtClean="0">
                <a:latin typeface="AR CENA" pitchFamily="2" charset="0"/>
              </a:rPr>
              <a:t>pleas </a:t>
            </a:r>
            <a:r>
              <a:rPr lang="en-AU" sz="4800" dirty="0">
                <a:latin typeface="AR CENA" pitchFamily="2" charset="0"/>
              </a:rPr>
              <a:t>and </a:t>
            </a:r>
            <a:r>
              <a:rPr lang="en-AU" sz="4800" dirty="0" smtClean="0">
                <a:latin typeface="AR CENA" pitchFamily="2" charset="0"/>
              </a:rPr>
              <a:t>accepts </a:t>
            </a:r>
            <a:r>
              <a:rPr lang="en-AU" sz="4800" dirty="0">
                <a:latin typeface="AR CENA" pitchFamily="2" charset="0"/>
              </a:rPr>
              <a:t>the ransom and returns Hector’s body.</a:t>
            </a:r>
          </a:p>
        </p:txBody>
      </p:sp>
    </p:spTree>
    <p:extLst>
      <p:ext uri="{BB962C8B-B14F-4D97-AF65-F5344CB8AC3E}">
        <p14:creationId xmlns:p14="http://schemas.microsoft.com/office/powerpoint/2010/main" val="241558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>
                <a:latin typeface="Algerian" pitchFamily="82" charset="0"/>
              </a:rPr>
              <a:t>Themes (continued)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8100392" cy="5328592"/>
          </a:xfrm>
        </p:spPr>
        <p:txBody>
          <a:bodyPr>
            <a:normAutofit fontScale="92500" lnSpcReduction="10000"/>
          </a:bodyPr>
          <a:lstStyle/>
          <a:p>
            <a:r>
              <a:rPr lang="en-AU" sz="5200" b="1" dirty="0" smtClean="0">
                <a:latin typeface="AR CENA" pitchFamily="2" charset="0"/>
              </a:rPr>
              <a:t>Revenge</a:t>
            </a:r>
          </a:p>
          <a:p>
            <a:pPr marL="82296" indent="0">
              <a:buNone/>
            </a:pPr>
            <a:r>
              <a:rPr lang="en-AU" sz="5200" b="1" dirty="0">
                <a:latin typeface="AR CENA" pitchFamily="2" charset="0"/>
              </a:rPr>
              <a:t>	</a:t>
            </a:r>
            <a:r>
              <a:rPr lang="en-AU" sz="5200" dirty="0">
                <a:latin typeface="AR CENA" pitchFamily="2" charset="0"/>
              </a:rPr>
              <a:t>After </a:t>
            </a:r>
            <a:r>
              <a:rPr lang="en-AU" sz="5200" dirty="0" err="1">
                <a:latin typeface="AR CENA" pitchFamily="2" charset="0"/>
              </a:rPr>
              <a:t>Patroclus</a:t>
            </a:r>
            <a:r>
              <a:rPr lang="en-AU" sz="5200" dirty="0">
                <a:latin typeface="AR CENA" pitchFamily="2" charset="0"/>
              </a:rPr>
              <a:t>’ death, Achilles hunts down Hector in order to avenge his best friend’s early death</a:t>
            </a:r>
            <a:r>
              <a:rPr lang="en-AU" sz="5200" dirty="0" smtClean="0">
                <a:latin typeface="AR CENA" pitchFamily="2" charset="0"/>
              </a:rPr>
              <a:t>.  Achilles </a:t>
            </a:r>
            <a:r>
              <a:rPr lang="en-AU" sz="5200" dirty="0">
                <a:latin typeface="AR CENA" pitchFamily="2" charset="0"/>
              </a:rPr>
              <a:t>feels the need to mutilate the body day after day without any sense of remorse or regret. </a:t>
            </a:r>
          </a:p>
          <a:p>
            <a:pPr marL="82296" indent="0">
              <a:buNone/>
            </a:pPr>
            <a:r>
              <a:rPr lang="en-AU" dirty="0" smtClean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336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>
                <a:latin typeface="Algerian" pitchFamily="82" charset="0"/>
              </a:rPr>
              <a:t>Themes (continued)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68760"/>
            <a:ext cx="8244408" cy="4979640"/>
          </a:xfrm>
        </p:spPr>
        <p:txBody>
          <a:bodyPr>
            <a:noAutofit/>
          </a:bodyPr>
          <a:lstStyle/>
          <a:p>
            <a:r>
              <a:rPr lang="en-AU" sz="4200" b="1" dirty="0">
                <a:latin typeface="AR CENA" pitchFamily="2" charset="0"/>
              </a:rPr>
              <a:t>Chance and fate</a:t>
            </a:r>
            <a:endParaRPr lang="en-AU" sz="4200" dirty="0">
              <a:latin typeface="AR CENA" pitchFamily="2" charset="0"/>
            </a:endParaRPr>
          </a:p>
          <a:p>
            <a:pPr marL="82296" indent="0">
              <a:buNone/>
            </a:pPr>
            <a:r>
              <a:rPr lang="en-AU" sz="4200" dirty="0" smtClean="0">
                <a:latin typeface="AR CENA" pitchFamily="2" charset="0"/>
              </a:rPr>
              <a:t>	</a:t>
            </a:r>
            <a:r>
              <a:rPr lang="en-AU" sz="4200" dirty="0">
                <a:latin typeface="AR CENA" pitchFamily="2" charset="0"/>
              </a:rPr>
              <a:t>The role of the gods is heavily </a:t>
            </a:r>
            <a:r>
              <a:rPr lang="en-AU" sz="4200" dirty="0" smtClean="0">
                <a:latin typeface="AR CENA" pitchFamily="2" charset="0"/>
              </a:rPr>
              <a:t>woven into </a:t>
            </a:r>
            <a:r>
              <a:rPr lang="en-AU" sz="4200" dirty="0">
                <a:latin typeface="AR CENA" pitchFamily="2" charset="0"/>
              </a:rPr>
              <a:t>the events that unfold in </a:t>
            </a:r>
            <a:r>
              <a:rPr lang="en-AU" sz="4200" i="1" dirty="0">
                <a:latin typeface="AR CENA" pitchFamily="2" charset="0"/>
              </a:rPr>
              <a:t>Ransom.</a:t>
            </a:r>
            <a:r>
              <a:rPr lang="en-AU" sz="4200" dirty="0">
                <a:latin typeface="AR CENA" pitchFamily="2" charset="0"/>
              </a:rPr>
              <a:t> </a:t>
            </a:r>
            <a:r>
              <a:rPr lang="en-AU" sz="4200" dirty="0" err="1">
                <a:latin typeface="AR CENA" pitchFamily="2" charset="0"/>
              </a:rPr>
              <a:t>Priam</a:t>
            </a:r>
            <a:r>
              <a:rPr lang="en-AU" sz="4200" dirty="0">
                <a:latin typeface="AR CENA" pitchFamily="2" charset="0"/>
              </a:rPr>
              <a:t> only begins his transition and journey after envisioning the goddess Iris, who suggests that he take a ‘chance’ and try to save Hector from Achilles’ camp. </a:t>
            </a:r>
          </a:p>
        </p:txBody>
      </p:sp>
    </p:spTree>
    <p:extLst>
      <p:ext uri="{BB962C8B-B14F-4D97-AF65-F5344CB8AC3E}">
        <p14:creationId xmlns:p14="http://schemas.microsoft.com/office/powerpoint/2010/main" val="405549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400" dirty="0" smtClean="0">
                <a:latin typeface="Algerian" pitchFamily="82" charset="0"/>
              </a:rPr>
              <a:t>Text Response Prompts:</a:t>
            </a:r>
            <a:endParaRPr lang="en-AU" sz="44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62088" cy="5112568"/>
          </a:xfrm>
        </p:spPr>
        <p:txBody>
          <a:bodyPr>
            <a:normAutofit/>
          </a:bodyPr>
          <a:lstStyle/>
          <a:p>
            <a:pPr lvl="0"/>
            <a:r>
              <a:rPr lang="en-US" sz="4400" i="1" dirty="0">
                <a:latin typeface="AR CENA" pitchFamily="2" charset="0"/>
              </a:rPr>
              <a:t>Ransom</a:t>
            </a:r>
            <a:r>
              <a:rPr lang="en-US" sz="4400" dirty="0">
                <a:latin typeface="AR CENA" pitchFamily="2" charset="0"/>
              </a:rPr>
              <a:t> suggests that revenge is not the answer to grief. </a:t>
            </a:r>
            <a:endParaRPr lang="en-AU" sz="4400" dirty="0">
              <a:latin typeface="AR CENA" pitchFamily="2" charset="0"/>
            </a:endParaRPr>
          </a:p>
          <a:p>
            <a:pPr lvl="0"/>
            <a:r>
              <a:rPr lang="en-US" sz="4400" i="1" dirty="0">
                <a:latin typeface="AR CENA" pitchFamily="2" charset="0"/>
              </a:rPr>
              <a:t>Ransom</a:t>
            </a:r>
            <a:r>
              <a:rPr lang="en-US" sz="4400" dirty="0">
                <a:latin typeface="AR CENA" pitchFamily="2" charset="0"/>
              </a:rPr>
              <a:t> demonstrates that though it may be difficult, anyone can change their ways. Discuss</a:t>
            </a:r>
            <a:r>
              <a:rPr lang="en-US" sz="4400" dirty="0" smtClean="0">
                <a:latin typeface="AR CENA" pitchFamily="2" charset="0"/>
              </a:rPr>
              <a:t>.</a:t>
            </a:r>
          </a:p>
          <a:p>
            <a:r>
              <a:rPr lang="en-US" sz="4400" dirty="0">
                <a:latin typeface="AR CENA" pitchFamily="2" charset="0"/>
              </a:rPr>
              <a:t>In </a:t>
            </a:r>
            <a:r>
              <a:rPr lang="en-US" sz="4400" i="1" dirty="0">
                <a:latin typeface="AR CENA" pitchFamily="2" charset="0"/>
              </a:rPr>
              <a:t>Ransom</a:t>
            </a:r>
            <a:r>
              <a:rPr lang="en-US" sz="4400" dirty="0">
                <a:latin typeface="AR CENA" pitchFamily="2" charset="0"/>
              </a:rPr>
              <a:t>, the characters confront their battles with love or revenge.</a:t>
            </a:r>
            <a:r>
              <a:rPr lang="en-US" sz="4400" u="sng" dirty="0">
                <a:latin typeface="AR CENA" pitchFamily="2" charset="0"/>
              </a:rPr>
              <a:t> </a:t>
            </a:r>
            <a:endParaRPr lang="en-AU" sz="4400" dirty="0">
              <a:latin typeface="AR CENA" pitchFamily="2" charset="0"/>
            </a:endParaRPr>
          </a:p>
          <a:p>
            <a:pPr marL="82296" lv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3895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400" dirty="0">
                <a:latin typeface="Algerian" pitchFamily="82" charset="0"/>
              </a:rPr>
              <a:t>Text Response Prompts:</a:t>
            </a:r>
            <a:endParaRPr lang="en-AU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268760"/>
            <a:ext cx="7818072" cy="5256584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4800" dirty="0" err="1" smtClean="0">
                <a:latin typeface="AR CENA" pitchFamily="2" charset="0"/>
              </a:rPr>
              <a:t>Malouf</a:t>
            </a:r>
            <a:r>
              <a:rPr lang="en-US" sz="4800" dirty="0" smtClean="0">
                <a:latin typeface="AR CENA" pitchFamily="2" charset="0"/>
              </a:rPr>
              <a:t> </a:t>
            </a:r>
            <a:r>
              <a:rPr lang="en-US" sz="4800" dirty="0">
                <a:latin typeface="AR CENA" pitchFamily="2" charset="0"/>
              </a:rPr>
              <a:t>suggests that peace triumphs over war. Discuss.</a:t>
            </a:r>
            <a:endParaRPr lang="en-AU" sz="4800" dirty="0">
              <a:latin typeface="AR CENA" pitchFamily="2" charset="0"/>
            </a:endParaRPr>
          </a:p>
          <a:p>
            <a:pPr lvl="0"/>
            <a:r>
              <a:rPr lang="en-US" sz="4800" dirty="0">
                <a:latin typeface="AR CENA" pitchFamily="2" charset="0"/>
              </a:rPr>
              <a:t>Love drives the characters to act unimaginably.</a:t>
            </a:r>
            <a:endParaRPr lang="en-AU" sz="4800" dirty="0">
              <a:latin typeface="AR CENA" pitchFamily="2" charset="0"/>
            </a:endParaRPr>
          </a:p>
          <a:p>
            <a:pPr lvl="0"/>
            <a:r>
              <a:rPr lang="en-US" sz="4800" dirty="0">
                <a:latin typeface="AR CENA" pitchFamily="2" charset="0"/>
              </a:rPr>
              <a:t>The characters’ sense of humanity disappears when they lose a loved one. </a:t>
            </a:r>
            <a:endParaRPr lang="en-AU" sz="48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678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400" dirty="0">
                <a:latin typeface="Algerian" pitchFamily="82" charset="0"/>
              </a:rPr>
              <a:t>Text Response Prompts:</a:t>
            </a:r>
            <a:endParaRPr lang="en-AU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68760"/>
            <a:ext cx="8034096" cy="5256584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4800" dirty="0">
                <a:latin typeface="AR CENA" pitchFamily="2" charset="0"/>
              </a:rPr>
              <a:t>Both Achilles and </a:t>
            </a:r>
            <a:r>
              <a:rPr lang="en-US" sz="4800" dirty="0" err="1">
                <a:latin typeface="AR CENA" pitchFamily="2" charset="0"/>
              </a:rPr>
              <a:t>Priam</a:t>
            </a:r>
            <a:r>
              <a:rPr lang="en-US" sz="4800" dirty="0">
                <a:latin typeface="AR CENA" pitchFamily="2" charset="0"/>
              </a:rPr>
              <a:t> journey through pain and loss to ultimately find peace.</a:t>
            </a:r>
            <a:endParaRPr lang="en-AU" sz="4800" dirty="0">
              <a:latin typeface="AR CENA" pitchFamily="2" charset="0"/>
            </a:endParaRPr>
          </a:p>
          <a:p>
            <a:pPr lvl="0"/>
            <a:r>
              <a:rPr lang="en-US" sz="4800" dirty="0">
                <a:latin typeface="AR CENA" pitchFamily="2" charset="0"/>
              </a:rPr>
              <a:t>David </a:t>
            </a:r>
            <a:r>
              <a:rPr lang="en-US" sz="4800" dirty="0" err="1">
                <a:latin typeface="AR CENA" pitchFamily="2" charset="0"/>
              </a:rPr>
              <a:t>Malouf</a:t>
            </a:r>
            <a:r>
              <a:rPr lang="en-US" sz="4800" dirty="0">
                <a:latin typeface="AR CENA" pitchFamily="2" charset="0"/>
              </a:rPr>
              <a:t> suggests that revenge and guilt are connected.</a:t>
            </a:r>
            <a:endParaRPr lang="en-AU" sz="4800" dirty="0">
              <a:latin typeface="AR CENA" pitchFamily="2" charset="0"/>
            </a:endParaRPr>
          </a:p>
          <a:p>
            <a:pPr lvl="0"/>
            <a:r>
              <a:rPr lang="en-US" sz="4800" dirty="0">
                <a:latin typeface="AR CENA" pitchFamily="2" charset="0"/>
              </a:rPr>
              <a:t>Redemption helps the characters in </a:t>
            </a:r>
            <a:r>
              <a:rPr lang="en-US" sz="4800" i="1" dirty="0">
                <a:latin typeface="AR CENA" pitchFamily="2" charset="0"/>
              </a:rPr>
              <a:t>Ransom</a:t>
            </a:r>
            <a:r>
              <a:rPr lang="en-US" sz="4800" dirty="0">
                <a:latin typeface="AR CENA" pitchFamily="2" charset="0"/>
              </a:rPr>
              <a:t> find peace.</a:t>
            </a:r>
            <a:endParaRPr lang="en-AU" sz="4800" dirty="0">
              <a:latin typeface="AR CENA" pitchFamily="2" charset="0"/>
            </a:endParaRPr>
          </a:p>
          <a:p>
            <a:pPr marL="82296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6744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AU" sz="4400" dirty="0">
                <a:latin typeface="Algerian" pitchFamily="82" charset="0"/>
              </a:rPr>
              <a:t>Text Response Prompts:</a:t>
            </a:r>
            <a:endParaRPr lang="en-AU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96752"/>
            <a:ext cx="7962088" cy="547260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4400" i="1" dirty="0">
                <a:latin typeface="AR CENA" pitchFamily="2" charset="0"/>
              </a:rPr>
              <a:t>Ransom</a:t>
            </a:r>
            <a:r>
              <a:rPr lang="en-US" sz="4400" dirty="0">
                <a:latin typeface="AR CENA" pitchFamily="2" charset="0"/>
              </a:rPr>
              <a:t> demonstrates that even the common man can teach royalty many things.</a:t>
            </a:r>
            <a:endParaRPr lang="en-AU" sz="4400" dirty="0">
              <a:latin typeface="AR CENA" pitchFamily="2" charset="0"/>
            </a:endParaRPr>
          </a:p>
          <a:p>
            <a:pPr lvl="0"/>
            <a:r>
              <a:rPr lang="en-US" sz="4400" i="1" dirty="0">
                <a:latin typeface="AR CENA" pitchFamily="2" charset="0"/>
              </a:rPr>
              <a:t>Ransom</a:t>
            </a:r>
            <a:r>
              <a:rPr lang="en-US" sz="4400" dirty="0">
                <a:latin typeface="AR CENA" pitchFamily="2" charset="0"/>
              </a:rPr>
              <a:t> shows that royal members are not superior to commoners.</a:t>
            </a:r>
            <a:endParaRPr lang="en-AU" sz="4400" dirty="0">
              <a:latin typeface="AR CENA" pitchFamily="2" charset="0"/>
            </a:endParaRPr>
          </a:p>
          <a:p>
            <a:pPr lvl="0"/>
            <a:r>
              <a:rPr lang="en-US" sz="4400" dirty="0" err="1" smtClean="0">
                <a:latin typeface="AR CENA" pitchFamily="2" charset="0"/>
              </a:rPr>
              <a:t>Priam</a:t>
            </a:r>
            <a:r>
              <a:rPr lang="en-US" sz="4400" dirty="0" smtClean="0">
                <a:latin typeface="AR CENA" pitchFamily="2" charset="0"/>
              </a:rPr>
              <a:t> </a:t>
            </a:r>
            <a:r>
              <a:rPr lang="en-US" sz="4400" dirty="0">
                <a:latin typeface="AR CENA" pitchFamily="2" charset="0"/>
              </a:rPr>
              <a:t>is depicted ‘like an obedient toddler’ at the beginning of his journey. How does this journey change him into a man?</a:t>
            </a:r>
            <a:endParaRPr lang="en-AU" sz="44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9632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400" dirty="0">
                <a:latin typeface="Algerian" pitchFamily="82" charset="0"/>
              </a:rPr>
              <a:t>Text Response Prompts:</a:t>
            </a:r>
            <a:endParaRPr lang="en-AU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96752"/>
            <a:ext cx="7962088" cy="5256584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4400" dirty="0">
                <a:latin typeface="AR CENA" pitchFamily="2" charset="0"/>
              </a:rPr>
              <a:t>The true hero of </a:t>
            </a:r>
            <a:r>
              <a:rPr lang="en-US" sz="4400" i="1" dirty="0">
                <a:latin typeface="AR CENA" pitchFamily="2" charset="0"/>
              </a:rPr>
              <a:t>Ransom</a:t>
            </a:r>
            <a:r>
              <a:rPr lang="en-US" sz="4400" dirty="0">
                <a:latin typeface="AR CENA" pitchFamily="2" charset="0"/>
              </a:rPr>
              <a:t> is </a:t>
            </a:r>
            <a:r>
              <a:rPr lang="en-US" sz="4400" dirty="0" err="1">
                <a:latin typeface="AR CENA" pitchFamily="2" charset="0"/>
              </a:rPr>
              <a:t>Somax</a:t>
            </a:r>
            <a:r>
              <a:rPr lang="en-US" sz="4400" dirty="0">
                <a:latin typeface="AR CENA" pitchFamily="2" charset="0"/>
              </a:rPr>
              <a:t>. Discuss.</a:t>
            </a:r>
            <a:endParaRPr lang="en-AU" sz="4400" dirty="0">
              <a:latin typeface="AR CENA" pitchFamily="2" charset="0"/>
            </a:endParaRPr>
          </a:p>
          <a:p>
            <a:pPr lvl="0"/>
            <a:r>
              <a:rPr lang="en-US" sz="4400" dirty="0">
                <a:latin typeface="AR CENA" pitchFamily="2" charset="0"/>
              </a:rPr>
              <a:t>Ransom shows that the gods have a significant role in the fate of the characters.</a:t>
            </a:r>
            <a:endParaRPr lang="en-AU" sz="4400" dirty="0">
              <a:latin typeface="AR CENA" pitchFamily="2" charset="0"/>
            </a:endParaRPr>
          </a:p>
          <a:p>
            <a:pPr lvl="0"/>
            <a:r>
              <a:rPr lang="en-US" sz="4400" dirty="0">
                <a:latin typeface="AR CENA" pitchFamily="2" charset="0"/>
              </a:rPr>
              <a:t>In David </a:t>
            </a:r>
            <a:r>
              <a:rPr lang="en-US" sz="4400" dirty="0" err="1">
                <a:latin typeface="AR CENA" pitchFamily="2" charset="0"/>
              </a:rPr>
              <a:t>Malouf’s</a:t>
            </a:r>
            <a:r>
              <a:rPr lang="en-US" sz="4400" dirty="0">
                <a:latin typeface="AR CENA" pitchFamily="2" charset="0"/>
              </a:rPr>
              <a:t> Ransom, it is the commoner who is shown to be privileged, not royalty. Discuss.</a:t>
            </a:r>
            <a:endParaRPr lang="en-AU" sz="4400" dirty="0">
              <a:latin typeface="AR CENA" pitchFamily="2" charset="0"/>
            </a:endParaRPr>
          </a:p>
          <a:p>
            <a:pPr marL="82296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8549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400" dirty="0">
                <a:latin typeface="Algerian" pitchFamily="82" charset="0"/>
              </a:rPr>
              <a:t>Text Response Prompts:</a:t>
            </a:r>
            <a:endParaRPr lang="en-AU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96752"/>
            <a:ext cx="7962088" cy="5328592"/>
          </a:xfrm>
        </p:spPr>
        <p:txBody>
          <a:bodyPr>
            <a:normAutofit/>
          </a:bodyPr>
          <a:lstStyle/>
          <a:p>
            <a:pPr lvl="0"/>
            <a:r>
              <a:rPr lang="en-US" sz="4000" dirty="0" smtClean="0">
                <a:latin typeface="AR CENA" pitchFamily="2" charset="0"/>
              </a:rPr>
              <a:t>The </a:t>
            </a:r>
            <a:r>
              <a:rPr lang="en-US" sz="4000" dirty="0">
                <a:latin typeface="AR CENA" pitchFamily="2" charset="0"/>
              </a:rPr>
              <a:t>characters’ identity is not defined by their names, but who they are. </a:t>
            </a:r>
            <a:endParaRPr lang="en-AU" sz="4000" dirty="0">
              <a:latin typeface="AR CENA" pitchFamily="2" charset="0"/>
            </a:endParaRPr>
          </a:p>
          <a:p>
            <a:pPr lvl="0"/>
            <a:r>
              <a:rPr lang="en-US" sz="4000" dirty="0">
                <a:latin typeface="AR CENA" pitchFamily="2" charset="0"/>
              </a:rPr>
              <a:t>‘…[S]mall waves kick up, gather, then collapse, and new ones replace them; and this, even as he watches, repeats itself, and will do endlessly.’ </a:t>
            </a:r>
            <a:r>
              <a:rPr lang="en-US" sz="4000" i="1" dirty="0">
                <a:latin typeface="AR CENA" pitchFamily="2" charset="0"/>
              </a:rPr>
              <a:t>Ransom</a:t>
            </a:r>
            <a:r>
              <a:rPr lang="en-US" sz="4000" dirty="0">
                <a:latin typeface="AR CENA" pitchFamily="2" charset="0"/>
              </a:rPr>
              <a:t> illustrates that the cycle of life is repeated. To what extent do you agree?</a:t>
            </a:r>
            <a:endParaRPr lang="en-AU" sz="40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7357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2034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764704"/>
            <a:ext cx="7498080" cy="5483696"/>
          </a:xfrm>
        </p:spPr>
        <p:txBody>
          <a:bodyPr>
            <a:normAutofit/>
          </a:bodyPr>
          <a:lstStyle/>
          <a:p>
            <a:pPr algn="ctr"/>
            <a:r>
              <a:rPr lang="en-AU" sz="6600" dirty="0" smtClean="0">
                <a:solidFill>
                  <a:schemeClr val="bg2">
                    <a:lumMod val="10000"/>
                  </a:schemeClr>
                </a:solidFill>
                <a:latin typeface="Algerian" pitchFamily="82" charset="0"/>
              </a:rPr>
              <a:t>Choose one of the above text responses as a practice for the exam.</a:t>
            </a:r>
            <a:endParaRPr lang="en-AU" sz="6600" dirty="0">
              <a:solidFill>
                <a:schemeClr val="bg2">
                  <a:lumMod val="10000"/>
                </a:schemeClr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>
                <a:latin typeface="Algerian" pitchFamily="82" charset="0"/>
              </a:rPr>
              <a:t>Characters:</a:t>
            </a:r>
            <a:endParaRPr lang="en-AU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7818072" cy="5472608"/>
          </a:xfrm>
        </p:spPr>
        <p:txBody>
          <a:bodyPr>
            <a:noAutofit/>
          </a:bodyPr>
          <a:lstStyle/>
          <a:p>
            <a:r>
              <a:rPr lang="en-AU" sz="4200" dirty="0" smtClean="0">
                <a:latin typeface="AR DELANEY" pitchFamily="2" charset="0"/>
              </a:rPr>
              <a:t>Write down as many of the characters in Ransom that you can think of. Then make as many connections between these characters as you can.</a:t>
            </a:r>
          </a:p>
          <a:p>
            <a:r>
              <a:rPr lang="en-AU" sz="4200" dirty="0" smtClean="0">
                <a:latin typeface="AR DELANEY" pitchFamily="2" charset="0"/>
              </a:rPr>
              <a:t>For example: </a:t>
            </a:r>
            <a:r>
              <a:rPr lang="en-AU" sz="4200" dirty="0" err="1" smtClean="0">
                <a:latin typeface="AR DELANEY" pitchFamily="2" charset="0"/>
              </a:rPr>
              <a:t>Priam</a:t>
            </a:r>
            <a:r>
              <a:rPr lang="en-AU" sz="4200" dirty="0" smtClean="0">
                <a:latin typeface="AR DELANEY" pitchFamily="2" charset="0"/>
              </a:rPr>
              <a:t> – father of Hector – husband of Hecuba.</a:t>
            </a:r>
            <a:endParaRPr lang="en-AU" sz="4200" dirty="0">
              <a:latin typeface="AR DELANE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9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74042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412776"/>
            <a:ext cx="7498080" cy="48006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AU" sz="10000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  <a:t>Happy</a:t>
            </a:r>
          </a:p>
          <a:p>
            <a:pPr marL="82296" indent="0" algn="ctr">
              <a:buNone/>
            </a:pPr>
            <a:r>
              <a:rPr lang="en-AU" sz="10000" dirty="0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  <a:t>Studying</a:t>
            </a:r>
            <a:endParaRPr lang="en-AU" sz="10000" dirty="0">
              <a:solidFill>
                <a:schemeClr val="accent2">
                  <a:lumMod val="50000"/>
                </a:schemeClr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78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Characters: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556792"/>
            <a:ext cx="7818072" cy="504056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en-AU" sz="4000" dirty="0">
                <a:latin typeface="AR DELANEY" pitchFamily="2" charset="0"/>
              </a:rPr>
              <a:t>Now – let’s see how you </a:t>
            </a:r>
            <a:r>
              <a:rPr lang="en-AU" sz="4000" dirty="0" smtClean="0">
                <a:latin typeface="AR DELANEY" pitchFamily="2" charset="0"/>
              </a:rPr>
              <a:t>went:</a:t>
            </a:r>
            <a:endParaRPr lang="en-AU" sz="4000" dirty="0">
              <a:latin typeface="AR DELANEY" pitchFamily="2" charset="0"/>
            </a:endParaRPr>
          </a:p>
          <a:p>
            <a:r>
              <a:rPr lang="en-US" sz="6600" b="1" dirty="0" err="1" smtClean="0">
                <a:latin typeface="AR CENA" pitchFamily="2" charset="0"/>
              </a:rPr>
              <a:t>Priam</a:t>
            </a:r>
            <a:r>
              <a:rPr lang="en-US" sz="6600" b="1" dirty="0" smtClean="0">
                <a:latin typeface="AR CENA" pitchFamily="2" charset="0"/>
              </a:rPr>
              <a:t>: </a:t>
            </a:r>
            <a:r>
              <a:rPr lang="en-US" sz="6600" dirty="0" smtClean="0">
                <a:latin typeface="AR CENA" pitchFamily="2" charset="0"/>
              </a:rPr>
              <a:t>father of Hector – husband of Hecuba - an </a:t>
            </a:r>
            <a:r>
              <a:rPr lang="en-US" sz="6600" dirty="0">
                <a:latin typeface="AR CENA" pitchFamily="2" charset="0"/>
              </a:rPr>
              <a:t>elderly king of </a:t>
            </a:r>
            <a:r>
              <a:rPr lang="en-US" sz="6600" dirty="0" smtClean="0">
                <a:latin typeface="AR CENA" pitchFamily="2" charset="0"/>
              </a:rPr>
              <a:t>Troy</a:t>
            </a:r>
          </a:p>
        </p:txBody>
      </p:sp>
    </p:spTree>
    <p:extLst>
      <p:ext uri="{BB962C8B-B14F-4D97-AF65-F5344CB8AC3E}">
        <p14:creationId xmlns:p14="http://schemas.microsoft.com/office/powerpoint/2010/main" val="166758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476672"/>
            <a:ext cx="8028384" cy="5771728"/>
          </a:xfrm>
        </p:spPr>
        <p:txBody>
          <a:bodyPr>
            <a:noAutofit/>
          </a:bodyPr>
          <a:lstStyle/>
          <a:p>
            <a:r>
              <a:rPr lang="en-US" sz="5800" b="1" dirty="0">
                <a:latin typeface="AR CENA" pitchFamily="2" charset="0"/>
              </a:rPr>
              <a:t>Achilles: </a:t>
            </a:r>
            <a:r>
              <a:rPr lang="en-US" sz="5800" dirty="0">
                <a:latin typeface="AR CENA" pitchFamily="2" charset="0"/>
              </a:rPr>
              <a:t>the greatest warrior of the Greeks – father of </a:t>
            </a:r>
            <a:r>
              <a:rPr lang="en-US" sz="5800" dirty="0" err="1">
                <a:latin typeface="AR CENA" pitchFamily="2" charset="0"/>
              </a:rPr>
              <a:t>Neoptolemus</a:t>
            </a:r>
            <a:r>
              <a:rPr lang="en-US" sz="5800" dirty="0">
                <a:latin typeface="AR CENA" pitchFamily="2" charset="0"/>
              </a:rPr>
              <a:t> – best friend of </a:t>
            </a:r>
            <a:r>
              <a:rPr lang="en-US" sz="5800" dirty="0" err="1">
                <a:latin typeface="AR CENA" pitchFamily="2" charset="0"/>
              </a:rPr>
              <a:t>Patroclus</a:t>
            </a:r>
            <a:r>
              <a:rPr lang="en-US" sz="5800" dirty="0">
                <a:latin typeface="AR CENA" pitchFamily="2" charset="0"/>
              </a:rPr>
              <a:t> </a:t>
            </a:r>
          </a:p>
          <a:p>
            <a:r>
              <a:rPr lang="en-US" sz="5800" b="1" dirty="0" err="1">
                <a:latin typeface="AR CENA" pitchFamily="2" charset="0"/>
              </a:rPr>
              <a:t>Somax</a:t>
            </a:r>
            <a:r>
              <a:rPr lang="en-US" sz="5800" b="1" dirty="0" smtClean="0">
                <a:latin typeface="AR CENA" pitchFamily="2" charset="0"/>
              </a:rPr>
              <a:t>:</a:t>
            </a:r>
            <a:r>
              <a:rPr lang="en-US" sz="5800" dirty="0" smtClean="0">
                <a:latin typeface="AR CENA" pitchFamily="2" charset="0"/>
              </a:rPr>
              <a:t> </a:t>
            </a:r>
            <a:r>
              <a:rPr lang="en-US" sz="5800" dirty="0">
                <a:latin typeface="AR CENA" pitchFamily="2" charset="0"/>
              </a:rPr>
              <a:t>representative of the ‘common man’ in </a:t>
            </a:r>
            <a:r>
              <a:rPr lang="en-US" sz="5800" dirty="0" smtClean="0">
                <a:latin typeface="AR CENA" pitchFamily="2" charset="0"/>
              </a:rPr>
              <a:t>Ransom</a:t>
            </a:r>
            <a:r>
              <a:rPr lang="en-US" sz="5800" dirty="0" smtClean="0">
                <a:latin typeface="Dutch &amp; Harley" pitchFamily="2" charset="0"/>
              </a:rPr>
              <a:t>. </a:t>
            </a:r>
            <a:endParaRPr lang="en-US" sz="5800" dirty="0">
              <a:latin typeface="Dutch &amp; Harle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72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018"/>
          </a:xfrm>
        </p:spPr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692696"/>
            <a:ext cx="7818072" cy="5555704"/>
          </a:xfrm>
        </p:spPr>
        <p:txBody>
          <a:bodyPr>
            <a:normAutofit fontScale="92500"/>
          </a:bodyPr>
          <a:lstStyle/>
          <a:p>
            <a:r>
              <a:rPr lang="en-US" sz="4800" b="1" dirty="0">
                <a:latin typeface="AR CENA" pitchFamily="2" charset="0"/>
              </a:rPr>
              <a:t>Beauty: </a:t>
            </a:r>
            <a:r>
              <a:rPr lang="en-US" sz="4800" dirty="0" err="1" smtClean="0">
                <a:latin typeface="AR CENA" pitchFamily="2" charset="0"/>
              </a:rPr>
              <a:t>Somax’s</a:t>
            </a:r>
            <a:r>
              <a:rPr lang="en-US" sz="4800" dirty="0" smtClean="0">
                <a:latin typeface="AR CENA" pitchFamily="2" charset="0"/>
              </a:rPr>
              <a:t> </a:t>
            </a:r>
            <a:r>
              <a:rPr lang="en-US" sz="4800" dirty="0" err="1">
                <a:latin typeface="AR CENA" pitchFamily="2" charset="0"/>
              </a:rPr>
              <a:t>favourite</a:t>
            </a:r>
            <a:r>
              <a:rPr lang="en-US" sz="4800" dirty="0">
                <a:latin typeface="AR CENA" pitchFamily="2" charset="0"/>
              </a:rPr>
              <a:t> </a:t>
            </a:r>
            <a:r>
              <a:rPr lang="en-US" sz="4800" dirty="0" smtClean="0">
                <a:latin typeface="AR CENA" pitchFamily="2" charset="0"/>
              </a:rPr>
              <a:t>mule</a:t>
            </a:r>
          </a:p>
          <a:p>
            <a:r>
              <a:rPr lang="en-US" sz="4800" dirty="0" smtClean="0">
                <a:latin typeface="AR CENA" pitchFamily="2" charset="0"/>
              </a:rPr>
              <a:t>Shock: </a:t>
            </a:r>
            <a:r>
              <a:rPr lang="en-US" sz="4800" dirty="0" err="1" smtClean="0">
                <a:latin typeface="AR CENA" pitchFamily="2" charset="0"/>
              </a:rPr>
              <a:t>Somax’s</a:t>
            </a:r>
            <a:r>
              <a:rPr lang="en-US" sz="4800" dirty="0" smtClean="0">
                <a:latin typeface="AR CENA" pitchFamily="2" charset="0"/>
              </a:rPr>
              <a:t> other mule</a:t>
            </a:r>
            <a:endParaRPr lang="en-US" sz="4800" dirty="0">
              <a:latin typeface="AR CENA" pitchFamily="2" charset="0"/>
            </a:endParaRPr>
          </a:p>
          <a:p>
            <a:r>
              <a:rPr lang="en-US" sz="4800" b="1" dirty="0">
                <a:latin typeface="AR CENA" pitchFamily="2" charset="0"/>
              </a:rPr>
              <a:t>Hecuba: </a:t>
            </a:r>
            <a:r>
              <a:rPr lang="en-US" sz="4800" dirty="0" err="1" smtClean="0">
                <a:latin typeface="AR CENA" pitchFamily="2" charset="0"/>
              </a:rPr>
              <a:t>Priam’s</a:t>
            </a:r>
            <a:r>
              <a:rPr lang="en-US" sz="4800" dirty="0" smtClean="0">
                <a:latin typeface="AR CENA" pitchFamily="2" charset="0"/>
              </a:rPr>
              <a:t> </a:t>
            </a:r>
            <a:r>
              <a:rPr lang="en-US" sz="4800" dirty="0">
                <a:latin typeface="AR CENA" pitchFamily="2" charset="0"/>
              </a:rPr>
              <a:t>beloved wife and mother of </a:t>
            </a:r>
            <a:r>
              <a:rPr lang="en-US" sz="4800" dirty="0" smtClean="0">
                <a:latin typeface="AR CENA" pitchFamily="2" charset="0"/>
              </a:rPr>
              <a:t>Hector </a:t>
            </a:r>
            <a:endParaRPr lang="en-AU" sz="4800" dirty="0">
              <a:latin typeface="AR CENA" pitchFamily="2" charset="0"/>
            </a:endParaRPr>
          </a:p>
          <a:p>
            <a:r>
              <a:rPr lang="en-US" sz="4800" b="1" dirty="0" smtClean="0">
                <a:latin typeface="AR CENA" pitchFamily="2" charset="0"/>
              </a:rPr>
              <a:t>Hector: </a:t>
            </a:r>
            <a:r>
              <a:rPr lang="en-US" sz="4800" dirty="0" err="1" smtClean="0">
                <a:latin typeface="AR CENA" pitchFamily="2" charset="0"/>
              </a:rPr>
              <a:t>Priam</a:t>
            </a:r>
            <a:r>
              <a:rPr lang="en-US" sz="4800" dirty="0">
                <a:latin typeface="AR CENA" pitchFamily="2" charset="0"/>
              </a:rPr>
              <a:t> </a:t>
            </a:r>
            <a:r>
              <a:rPr lang="en-US" sz="4800" dirty="0" smtClean="0">
                <a:latin typeface="AR CENA" pitchFamily="2" charset="0"/>
              </a:rPr>
              <a:t>&amp; Hecuba’s </a:t>
            </a:r>
            <a:r>
              <a:rPr lang="en-US" sz="4800" dirty="0">
                <a:latin typeface="AR CENA" pitchFamily="2" charset="0"/>
              </a:rPr>
              <a:t>son and also the leader of the Trojan </a:t>
            </a:r>
            <a:r>
              <a:rPr lang="en-US" sz="4800" dirty="0" smtClean="0">
                <a:latin typeface="AR CENA" pitchFamily="2" charset="0"/>
              </a:rPr>
              <a:t>army </a:t>
            </a:r>
          </a:p>
          <a:p>
            <a:r>
              <a:rPr lang="en-US" sz="4800" b="1" dirty="0" err="1" smtClean="0">
                <a:latin typeface="AR CENA" pitchFamily="2" charset="0"/>
              </a:rPr>
              <a:t>Neoptolemus</a:t>
            </a:r>
            <a:r>
              <a:rPr lang="en-US" sz="4800" b="1" dirty="0" smtClean="0">
                <a:latin typeface="AR CENA" pitchFamily="2" charset="0"/>
              </a:rPr>
              <a:t>: </a:t>
            </a:r>
            <a:r>
              <a:rPr lang="en-US" sz="4800" dirty="0" smtClean="0">
                <a:latin typeface="AR CENA" pitchFamily="2" charset="0"/>
              </a:rPr>
              <a:t>Achilles</a:t>
            </a:r>
            <a:r>
              <a:rPr lang="en-US" sz="4800" dirty="0">
                <a:latin typeface="AR CENA" pitchFamily="2" charset="0"/>
              </a:rPr>
              <a:t>’ </a:t>
            </a:r>
            <a:r>
              <a:rPr lang="en-US" sz="4800" dirty="0" smtClean="0">
                <a:latin typeface="AR CENA" pitchFamily="2" charset="0"/>
              </a:rPr>
              <a:t>son </a:t>
            </a:r>
            <a:endParaRPr lang="en-AU" sz="4800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43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dirty="0">
                <a:latin typeface="Algerian" pitchFamily="82" charset="0"/>
              </a:rPr>
              <a:t>Characters</a:t>
            </a:r>
            <a:endParaRPr lang="en-AU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800" dirty="0" smtClean="0">
                <a:latin typeface="AR DELANEY" pitchFamily="2" charset="0"/>
              </a:rPr>
              <a:t>Now – write down as many details about each of the characters (as they are presented) that you can think of.</a:t>
            </a:r>
          </a:p>
          <a:p>
            <a:r>
              <a:rPr lang="en-AU" sz="4800" dirty="0" smtClean="0">
                <a:latin typeface="AR DELANEY" pitchFamily="2" charset="0"/>
              </a:rPr>
              <a:t>First of all - </a:t>
            </a:r>
            <a:r>
              <a:rPr lang="en-AU" sz="4800" dirty="0" err="1" smtClean="0">
                <a:latin typeface="AR DELANEY" pitchFamily="2" charset="0"/>
              </a:rPr>
              <a:t>Priam</a:t>
            </a:r>
            <a:endParaRPr lang="en-AU" sz="4800" dirty="0">
              <a:latin typeface="AR DELANE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21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AU" sz="8000" dirty="0" err="1" smtClean="0">
                <a:latin typeface="Algerian" pitchFamily="82" charset="0"/>
              </a:rPr>
              <a:t>Priam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24744"/>
            <a:ext cx="8064896" cy="5544616"/>
          </a:xfrm>
        </p:spPr>
        <p:txBody>
          <a:bodyPr>
            <a:normAutofit lnSpcReduction="10000"/>
          </a:bodyPr>
          <a:lstStyle/>
          <a:p>
            <a:r>
              <a:rPr lang="en-US" sz="3600" dirty="0">
                <a:latin typeface="AR CENA" pitchFamily="2" charset="0"/>
              </a:rPr>
              <a:t>an elderly king of Troy. </a:t>
            </a:r>
            <a:endParaRPr lang="en-US" sz="3600" dirty="0" smtClean="0">
              <a:latin typeface="AR CENA" pitchFamily="2" charset="0"/>
            </a:endParaRPr>
          </a:p>
          <a:p>
            <a:r>
              <a:rPr lang="en-US" sz="3600" dirty="0">
                <a:latin typeface="AR CENA" pitchFamily="2" charset="0"/>
              </a:rPr>
              <a:t>had his named changed from </a:t>
            </a:r>
            <a:r>
              <a:rPr lang="en-US" sz="3600" dirty="0" err="1">
                <a:latin typeface="AR CENA" pitchFamily="2" charset="0"/>
              </a:rPr>
              <a:t>Podarces</a:t>
            </a:r>
            <a:r>
              <a:rPr lang="en-US" sz="3600" dirty="0">
                <a:latin typeface="AR CENA" pitchFamily="2" charset="0"/>
              </a:rPr>
              <a:t> to </a:t>
            </a:r>
            <a:r>
              <a:rPr lang="en-US" sz="3600" dirty="0" err="1">
                <a:latin typeface="AR CENA" pitchFamily="2" charset="0"/>
              </a:rPr>
              <a:t>Priam</a:t>
            </a:r>
            <a:r>
              <a:rPr lang="en-US" sz="3600" dirty="0">
                <a:latin typeface="AR CENA" pitchFamily="2" charset="0"/>
              </a:rPr>
              <a:t>, the name meaning ‘the ransomed one’ or ‘the price paid.’ </a:t>
            </a:r>
            <a:endParaRPr lang="en-US" sz="3600" dirty="0" smtClean="0">
              <a:latin typeface="AR CENA" pitchFamily="2" charset="0"/>
            </a:endParaRPr>
          </a:p>
          <a:p>
            <a:r>
              <a:rPr lang="en-US" sz="3600" dirty="0" smtClean="0">
                <a:latin typeface="AR CENA" pitchFamily="2" charset="0"/>
              </a:rPr>
              <a:t>insists </a:t>
            </a:r>
            <a:r>
              <a:rPr lang="en-US" sz="3600" dirty="0">
                <a:latin typeface="AR CENA" pitchFamily="2" charset="0"/>
              </a:rPr>
              <a:t>that he needs to try his best to confront </a:t>
            </a:r>
            <a:r>
              <a:rPr lang="en-US" sz="3600" dirty="0" smtClean="0">
                <a:latin typeface="AR CENA" pitchFamily="2" charset="0"/>
              </a:rPr>
              <a:t> Achilles </a:t>
            </a:r>
            <a:r>
              <a:rPr lang="en-US" sz="3600" dirty="0">
                <a:latin typeface="AR CENA" pitchFamily="2" charset="0"/>
              </a:rPr>
              <a:t>as a father, rather than as king. </a:t>
            </a:r>
            <a:endParaRPr lang="en-US" sz="3600" dirty="0" smtClean="0">
              <a:latin typeface="AR CENA" pitchFamily="2" charset="0"/>
            </a:endParaRPr>
          </a:p>
          <a:p>
            <a:r>
              <a:rPr lang="en-US" sz="3600" dirty="0" smtClean="0">
                <a:latin typeface="AR CENA" pitchFamily="2" charset="0"/>
              </a:rPr>
              <a:t>Wants to be remembered as </a:t>
            </a:r>
            <a:r>
              <a:rPr lang="en-US" sz="3600" dirty="0">
                <a:latin typeface="AR CENA" pitchFamily="2" charset="0"/>
              </a:rPr>
              <a:t>a king who performed an extraordinary act of heroism in order to save his beloved son.</a:t>
            </a:r>
            <a:endParaRPr lang="en-AU" sz="3600" dirty="0">
              <a:latin typeface="AR CENA" pitchFamily="2" charset="0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9650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AU" sz="8000" dirty="0" smtClean="0">
                <a:latin typeface="Algerian" pitchFamily="82" charset="0"/>
              </a:rPr>
              <a:t>Achilles</a:t>
            </a:r>
            <a:endParaRPr lang="en-AU" sz="8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8028384" cy="5472608"/>
          </a:xfrm>
        </p:spPr>
        <p:txBody>
          <a:bodyPr>
            <a:normAutofit lnSpcReduction="10000"/>
          </a:bodyPr>
          <a:lstStyle/>
          <a:p>
            <a:r>
              <a:rPr lang="en-US" sz="3800" dirty="0">
                <a:latin typeface="AR CENA" pitchFamily="2" charset="0"/>
              </a:rPr>
              <a:t>known as the greatest warrior of the </a:t>
            </a:r>
            <a:r>
              <a:rPr lang="en-US" sz="3800" dirty="0" smtClean="0">
                <a:latin typeface="AR CENA" pitchFamily="2" charset="0"/>
              </a:rPr>
              <a:t>Greeks</a:t>
            </a:r>
          </a:p>
          <a:p>
            <a:r>
              <a:rPr lang="en-US" sz="3800" dirty="0" smtClean="0">
                <a:latin typeface="AR CENA" pitchFamily="2" charset="0"/>
              </a:rPr>
              <a:t>driven to insanity over the </a:t>
            </a:r>
            <a:r>
              <a:rPr lang="en-US" sz="3800" dirty="0">
                <a:latin typeface="AR CENA" pitchFamily="2" charset="0"/>
              </a:rPr>
              <a:t>death of </a:t>
            </a:r>
            <a:r>
              <a:rPr lang="en-US" sz="3800" dirty="0" err="1">
                <a:latin typeface="AR CENA" pitchFamily="2" charset="0"/>
              </a:rPr>
              <a:t>Patroclus</a:t>
            </a:r>
            <a:r>
              <a:rPr lang="en-US" sz="3800" dirty="0">
                <a:latin typeface="AR CENA" pitchFamily="2" charset="0"/>
              </a:rPr>
              <a:t>, his </a:t>
            </a:r>
            <a:r>
              <a:rPr lang="en-US" sz="3800" dirty="0" smtClean="0">
                <a:latin typeface="AR CENA" pitchFamily="2" charset="0"/>
              </a:rPr>
              <a:t>closest companion</a:t>
            </a:r>
          </a:p>
          <a:p>
            <a:r>
              <a:rPr lang="en-US" sz="3800" dirty="0">
                <a:latin typeface="AR CENA" pitchFamily="2" charset="0"/>
              </a:rPr>
              <a:t>takes revenge by killing </a:t>
            </a:r>
            <a:r>
              <a:rPr lang="en-US" sz="3800" dirty="0" smtClean="0">
                <a:latin typeface="AR CENA" pitchFamily="2" charset="0"/>
              </a:rPr>
              <a:t>Hector </a:t>
            </a:r>
          </a:p>
          <a:p>
            <a:r>
              <a:rPr lang="en-US" sz="3800" dirty="0">
                <a:latin typeface="AR CENA" pitchFamily="2" charset="0"/>
              </a:rPr>
              <a:t>drags Hector’s dead body along the walls of Troy for the next 11 </a:t>
            </a:r>
            <a:r>
              <a:rPr lang="en-US" sz="3800" dirty="0" smtClean="0">
                <a:latin typeface="AR CENA" pitchFamily="2" charset="0"/>
              </a:rPr>
              <a:t>days</a:t>
            </a:r>
          </a:p>
          <a:p>
            <a:r>
              <a:rPr lang="en-US" sz="3800" dirty="0">
                <a:latin typeface="AR CENA" pitchFamily="2" charset="0"/>
              </a:rPr>
              <a:t>loses his sense of humanity, as he is possessed by his rage, hatred and </a:t>
            </a:r>
            <a:r>
              <a:rPr lang="en-US" sz="3800" dirty="0" smtClean="0">
                <a:latin typeface="AR CENA" pitchFamily="2" charset="0"/>
              </a:rPr>
              <a:t>grief </a:t>
            </a:r>
            <a:endParaRPr lang="en-AU" sz="3800" dirty="0">
              <a:latin typeface="AR CENA" pitchFamily="2" charset="0"/>
            </a:endParaRPr>
          </a:p>
          <a:p>
            <a:endParaRPr lang="en-US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2030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183</TotalTime>
  <Words>939</Words>
  <Application>Microsoft Office PowerPoint</Application>
  <PresentationFormat>On-screen Show (4:3)</PresentationFormat>
  <Paragraphs>98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Solstice</vt:lpstr>
      <vt:lpstr>Text Response: Ransom</vt:lpstr>
      <vt:lpstr>PowerPoint Presentation</vt:lpstr>
      <vt:lpstr>Characters:</vt:lpstr>
      <vt:lpstr>Characters:</vt:lpstr>
      <vt:lpstr>PowerPoint Presentation</vt:lpstr>
      <vt:lpstr>PowerPoint Presentation</vt:lpstr>
      <vt:lpstr>Characters</vt:lpstr>
      <vt:lpstr>Priam</vt:lpstr>
      <vt:lpstr>Achilles</vt:lpstr>
      <vt:lpstr>Somax</vt:lpstr>
      <vt:lpstr>Beauty</vt:lpstr>
      <vt:lpstr>Shock</vt:lpstr>
      <vt:lpstr>Hecuba</vt:lpstr>
      <vt:lpstr>Hector</vt:lpstr>
      <vt:lpstr>Neoptolemus </vt:lpstr>
      <vt:lpstr>Themes</vt:lpstr>
      <vt:lpstr>Suggested Themes:</vt:lpstr>
      <vt:lpstr>Themes (continued)</vt:lpstr>
      <vt:lpstr>Themes (continued)</vt:lpstr>
      <vt:lpstr>Themes (continued)</vt:lpstr>
      <vt:lpstr>Themes (continued)</vt:lpstr>
      <vt:lpstr>Themes (continued)</vt:lpstr>
      <vt:lpstr>Text Response Prompts:</vt:lpstr>
      <vt:lpstr>Text Response Prompts:</vt:lpstr>
      <vt:lpstr>Text Response Prompts:</vt:lpstr>
      <vt:lpstr>Text Response Prompts:</vt:lpstr>
      <vt:lpstr>Text Response Prompts:</vt:lpstr>
      <vt:lpstr>Text Response Prompts: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Response: Ransom</dc:title>
  <dc:creator>Kerry Novak</dc:creator>
  <cp:lastModifiedBy>Kerry Novak</cp:lastModifiedBy>
  <cp:revision>85</cp:revision>
  <dcterms:created xsi:type="dcterms:W3CDTF">2011-09-16T04:10:27Z</dcterms:created>
  <dcterms:modified xsi:type="dcterms:W3CDTF">2011-09-20T23:35:58Z</dcterms:modified>
</cp:coreProperties>
</file>